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6"/>
  </p:notesMasterIdLst>
  <p:sldIdLst>
    <p:sldId id="312" r:id="rId3"/>
    <p:sldId id="326" r:id="rId4"/>
    <p:sldId id="328" r:id="rId5"/>
    <p:sldId id="333" r:id="rId6"/>
    <p:sldId id="332" r:id="rId7"/>
    <p:sldId id="330" r:id="rId8"/>
    <p:sldId id="343" r:id="rId9"/>
    <p:sldId id="296" r:id="rId10"/>
    <p:sldId id="327" r:id="rId11"/>
    <p:sldId id="286" r:id="rId12"/>
    <p:sldId id="287" r:id="rId13"/>
    <p:sldId id="336" r:id="rId14"/>
    <p:sldId id="293" r:id="rId15"/>
    <p:sldId id="325" r:id="rId16"/>
    <p:sldId id="342" r:id="rId17"/>
    <p:sldId id="316" r:id="rId18"/>
    <p:sldId id="344" r:id="rId19"/>
    <p:sldId id="349" r:id="rId20"/>
    <p:sldId id="278" r:id="rId21"/>
    <p:sldId id="295" r:id="rId22"/>
    <p:sldId id="337" r:id="rId23"/>
    <p:sldId id="282" r:id="rId24"/>
    <p:sldId id="284" r:id="rId25"/>
    <p:sldId id="298" r:id="rId26"/>
    <p:sldId id="335" r:id="rId27"/>
    <p:sldId id="346" r:id="rId28"/>
    <p:sldId id="345" r:id="rId29"/>
    <p:sldId id="338" r:id="rId30"/>
    <p:sldId id="340" r:id="rId31"/>
    <p:sldId id="304" r:id="rId32"/>
    <p:sldId id="299" r:id="rId33"/>
    <p:sldId id="348" r:id="rId34"/>
    <p:sldId id="26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5"/>
    <a:srgbClr val="003252"/>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7" autoAdjust="0"/>
    <p:restoredTop sz="83877" autoAdjust="0"/>
  </p:normalViewPr>
  <p:slideViewPr>
    <p:cSldViewPr>
      <p:cViewPr>
        <p:scale>
          <a:sx n="50" d="100"/>
          <a:sy n="50" d="100"/>
        </p:scale>
        <p:origin x="-1312" y="-4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10/2/17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CB6C83-B894-2740-9986-97D8BB6F6D98}" type="slidenum">
              <a:rPr lang="en-US" smtClean="0"/>
              <a:t>1</a:t>
            </a:fld>
            <a:endParaRPr lang="en-US"/>
          </a:p>
        </p:txBody>
      </p:sp>
    </p:spTree>
    <p:extLst>
      <p:ext uri="{BB962C8B-B14F-4D97-AF65-F5344CB8AC3E}">
        <p14:creationId xmlns:p14="http://schemas.microsoft.com/office/powerpoint/2010/main" val="3724069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dot map of Snow’s cholera deaths</a:t>
            </a:r>
            <a:r>
              <a:rPr lang="en-US" baseline="0" dirty="0" smtClean="0"/>
              <a:t> in London in 1854. Deaths marked by dots and water pumps by crosses.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10</a:t>
            </a:fld>
            <a:endParaRPr lang="en-US"/>
          </a:p>
        </p:txBody>
      </p:sp>
    </p:spTree>
    <p:extLst>
      <p:ext uri="{BB962C8B-B14F-4D97-AF65-F5344CB8AC3E}">
        <p14:creationId xmlns:p14="http://schemas.microsoft.com/office/powerpoint/2010/main" val="2641158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single attack</a:t>
            </a:r>
            <a:r>
              <a:rPr lang="en-US" baseline="0" dirty="0" smtClean="0"/>
              <a:t> by insurgents in the last 30 days is shown in Iraq. You are getting some occlusion here though it’s a nice use of small multiples and it’s reinforced by the use of the actual numbers.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11</a:t>
            </a:fld>
            <a:endParaRPr lang="en-US"/>
          </a:p>
        </p:txBody>
      </p:sp>
    </p:spTree>
    <p:extLst>
      <p:ext uri="{BB962C8B-B14F-4D97-AF65-F5344CB8AC3E}">
        <p14:creationId xmlns:p14="http://schemas.microsoft.com/office/powerpoint/2010/main" val="1077459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representative</a:t>
            </a:r>
            <a:r>
              <a:rPr lang="en-US" baseline="0" dirty="0" smtClean="0"/>
              <a:t> density – or one to many dots of 1 dot represents 1000 acres of harvested wheat. Dot placement is random using county level data.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321512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13</a:t>
            </a:fld>
            <a:endParaRPr lang="en-US"/>
          </a:p>
        </p:txBody>
      </p:sp>
    </p:spTree>
    <p:extLst>
      <p:ext uri="{BB962C8B-B14F-4D97-AF65-F5344CB8AC3E}">
        <p14:creationId xmlns:p14="http://schemas.microsoft.com/office/powerpoint/2010/main" val="41032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Stevens</a:t>
            </a:r>
            <a:r>
              <a:rPr lang="en-US" baseline="0" dirty="0" smtClean="0"/>
              <a:t>s data types, quantitative data, shcneiderman’s also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14</a:t>
            </a:fld>
            <a:endParaRPr lang="en-US" dirty="0"/>
          </a:p>
        </p:txBody>
      </p:sp>
    </p:spTree>
    <p:extLst>
      <p:ext uri="{BB962C8B-B14F-4D97-AF65-F5344CB8AC3E}">
        <p14:creationId xmlns:p14="http://schemas.microsoft.com/office/powerpoint/2010/main" val="3402833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level but dot placed at largest city.</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15</a:t>
            </a:fld>
            <a:endParaRPr lang="en-US"/>
          </a:p>
        </p:txBody>
      </p:sp>
    </p:spTree>
    <p:extLst>
      <p:ext uri="{BB962C8B-B14F-4D97-AF65-F5344CB8AC3E}">
        <p14:creationId xmlns:p14="http://schemas.microsoft.com/office/powerpoint/2010/main" val="2577354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Ebbinghaus</a:t>
            </a:r>
            <a:r>
              <a:rPr lang="en-US" baseline="0" dirty="0" smtClean="0"/>
              <a:t> Illusion two identical circles look different sizes depending on the size of the symbols around them. </a:t>
            </a:r>
          </a:p>
          <a:p>
            <a:r>
              <a:rPr lang="en-US" dirty="0" smtClean="0"/>
              <a:t>https://</a:t>
            </a:r>
            <a:r>
              <a:rPr lang="en-US" dirty="0" err="1" smtClean="0"/>
              <a:t>blogs.scientificamerican.com</a:t>
            </a:r>
            <a:r>
              <a:rPr lang="en-US" dirty="0" smtClean="0"/>
              <a:t>/not-bad-science/an-optical-illusion-as-seen-by-a-fish/</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16</a:t>
            </a:fld>
            <a:endParaRPr lang="en-US"/>
          </a:p>
        </p:txBody>
      </p:sp>
    </p:spTree>
    <p:extLst>
      <p:ext uri="{BB962C8B-B14F-4D97-AF65-F5344CB8AC3E}">
        <p14:creationId xmlns:p14="http://schemas.microsoft.com/office/powerpoint/2010/main" val="2150438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Ebbinghaus</a:t>
            </a:r>
            <a:r>
              <a:rPr lang="en-US" baseline="0" dirty="0" smtClean="0"/>
              <a:t> Illusion two identical circles look different sizes depending on the size of the symbols around them. </a:t>
            </a:r>
          </a:p>
          <a:p>
            <a:r>
              <a:rPr lang="en-US" dirty="0" smtClean="0"/>
              <a:t>https://</a:t>
            </a:r>
            <a:r>
              <a:rPr lang="en-US" dirty="0" err="1" smtClean="0"/>
              <a:t>blogs.scientificamerican.com</a:t>
            </a:r>
            <a:r>
              <a:rPr lang="en-US" dirty="0" smtClean="0"/>
              <a:t>/not-bad-science/an-optical-illusion-as-seen-by-a-fish/</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17</a:t>
            </a:fld>
            <a:endParaRPr lang="en-US"/>
          </a:p>
        </p:txBody>
      </p:sp>
    </p:spTree>
    <p:extLst>
      <p:ext uri="{BB962C8B-B14F-4D97-AF65-F5344CB8AC3E}">
        <p14:creationId xmlns:p14="http://schemas.microsoft.com/office/powerpoint/2010/main" val="2150438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 </a:t>
            </a:r>
            <a:r>
              <a:rPr lang="en-US" dirty="0" err="1" smtClean="0"/>
              <a:t>zipcode</a:t>
            </a:r>
            <a:endParaRPr lang="en-US" dirty="0" smtClean="0"/>
          </a:p>
          <a:p>
            <a:r>
              <a:rPr lang="en-US" dirty="0" smtClean="0"/>
              <a:t>Note</a:t>
            </a:r>
            <a:r>
              <a:rPr lang="en-US" baseline="0" dirty="0" smtClean="0"/>
              <a:t> open circle to handle occlusion</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18</a:t>
            </a:fld>
            <a:endParaRPr lang="en-US"/>
          </a:p>
        </p:txBody>
      </p:sp>
    </p:spTree>
    <p:extLst>
      <p:ext uri="{BB962C8B-B14F-4D97-AF65-F5344CB8AC3E}">
        <p14:creationId xmlns:p14="http://schemas.microsoft.com/office/powerpoint/2010/main" val="4246482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19</a:t>
            </a:fld>
            <a:endParaRPr lang="en-US"/>
          </a:p>
        </p:txBody>
      </p:sp>
    </p:spTree>
    <p:extLst>
      <p:ext uri="{BB962C8B-B14F-4D97-AF65-F5344CB8AC3E}">
        <p14:creationId xmlns:p14="http://schemas.microsoft.com/office/powerpoint/2010/main" val="233384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through effective</a:t>
            </a:r>
            <a:r>
              <a:rPr lang="en-US" baseline="0" dirty="0" smtClean="0"/>
              <a:t> techniques for encoding data. </a:t>
            </a:r>
          </a:p>
          <a:p>
            <a:r>
              <a:rPr lang="en-US" baseline="0" dirty="0" smtClean="0"/>
              <a:t>Enumeration unit – spatial unit defined for a particular </a:t>
            </a:r>
            <a:r>
              <a:rPr lang="en-US" baseline="0" dirty="0" err="1" smtClean="0"/>
              <a:t>puprose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a:t>
            </a:fld>
            <a:endParaRPr lang="en-US"/>
          </a:p>
        </p:txBody>
      </p:sp>
    </p:spTree>
    <p:extLst>
      <p:ext uri="{BB962C8B-B14F-4D97-AF65-F5344CB8AC3E}">
        <p14:creationId xmlns:p14="http://schemas.microsoft.com/office/powerpoint/2010/main" val="3389687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20</a:t>
            </a:fld>
            <a:endParaRPr lang="en-US"/>
          </a:p>
        </p:txBody>
      </p:sp>
    </p:spTree>
    <p:extLst>
      <p:ext uri="{BB962C8B-B14F-4D97-AF65-F5344CB8AC3E}">
        <p14:creationId xmlns:p14="http://schemas.microsoft.com/office/powerpoint/2010/main" val="3444569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Isopleth</a:t>
            </a:r>
            <a:r>
              <a:rPr lang="en-US" dirty="0" smtClean="0"/>
              <a:t> maps use a series of lines called </a:t>
            </a:r>
            <a:r>
              <a:rPr lang="en-US" dirty="0" err="1" smtClean="0"/>
              <a:t>isopleths</a:t>
            </a:r>
            <a:r>
              <a:rPr lang="en-US" baseline="0" dirty="0" smtClean="0"/>
              <a:t> that connect points that are the same value. </a:t>
            </a:r>
            <a:r>
              <a:rPr lang="en-US" baseline="0" dirty="0" err="1" smtClean="0"/>
              <a:t>Isopleths</a:t>
            </a:r>
            <a:r>
              <a:rPr lang="en-US" baseline="0" dirty="0" smtClean="0"/>
              <a:t> don’t cross each other and form enclosed circular areas, though these may get cut off by the framing of the mapped region. Common data for </a:t>
            </a:r>
            <a:r>
              <a:rPr lang="en-US" baseline="0" dirty="0" err="1" smtClean="0"/>
              <a:t>ispleth</a:t>
            </a:r>
            <a:r>
              <a:rPr lang="en-US" baseline="0" dirty="0" smtClean="0"/>
              <a:t> maps that make sense using this third dimension are </a:t>
            </a:r>
            <a:r>
              <a:rPr lang="en-US" dirty="0" smtClean="0"/>
              <a:t>Elevation, temperature,</a:t>
            </a:r>
            <a:r>
              <a:rPr lang="en-US" baseline="0" dirty="0" smtClean="0"/>
              <a:t> rainfall</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21</a:t>
            </a:fld>
            <a:endParaRPr lang="en-US" dirty="0"/>
          </a:p>
        </p:txBody>
      </p:sp>
    </p:spTree>
    <p:extLst>
      <p:ext uri="{BB962C8B-B14F-4D97-AF65-F5344CB8AC3E}">
        <p14:creationId xmlns:p14="http://schemas.microsoft.com/office/powerpoint/2010/main" val="3402833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Values</a:t>
            </a:r>
            <a:r>
              <a:rPr lang="en-US" baseline="0" dirty="0" smtClean="0"/>
              <a:t> below the line are below and above the </a:t>
            </a:r>
            <a:r>
              <a:rPr lang="en-US" baseline="0" dirty="0" err="1" smtClean="0"/>
              <a:t>isoline</a:t>
            </a:r>
            <a:r>
              <a:rPr lang="en-US" baseline="0" dirty="0" smtClean="0"/>
              <a:t> above </a:t>
            </a:r>
            <a:endParaRPr lang="en-US" dirty="0"/>
          </a:p>
        </p:txBody>
      </p:sp>
      <p:sp>
        <p:nvSpPr>
          <p:cNvPr id="4" name="Slide Number Placeholder 3"/>
          <p:cNvSpPr>
            <a:spLocks noGrp="1"/>
          </p:cNvSpPr>
          <p:nvPr>
            <p:ph type="sldNum" sz="quarter" idx="10"/>
          </p:nvPr>
        </p:nvSpPr>
        <p:spPr/>
        <p:txBody>
          <a:bodyPr/>
          <a:lstStyle/>
          <a:p>
            <a:fld id="{E5BC7F6D-BCA6-F646-9409-BD03985F86F6}"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Ranges of similar values</a:t>
            </a:r>
            <a:r>
              <a:rPr lang="en-US" baseline="0" dirty="0" smtClean="0"/>
              <a:t> are filled with a similar color or saturation</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23</a:t>
            </a:fld>
            <a:endParaRPr lang="en-US"/>
          </a:p>
        </p:txBody>
      </p:sp>
    </p:spTree>
    <p:extLst>
      <p:ext uri="{BB962C8B-B14F-4D97-AF65-F5344CB8AC3E}">
        <p14:creationId xmlns:p14="http://schemas.microsoft.com/office/powerpoint/2010/main" val="3561051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CB6C83-B894-2740-9986-97D8BB6F6D98}" type="slidenum">
              <a:rPr lang="en-US" smtClean="0"/>
              <a:t>24</a:t>
            </a:fld>
            <a:endParaRPr lang="en-US"/>
          </a:p>
        </p:txBody>
      </p:sp>
    </p:spTree>
    <p:extLst>
      <p:ext uri="{BB962C8B-B14F-4D97-AF65-F5344CB8AC3E}">
        <p14:creationId xmlns:p14="http://schemas.microsoft.com/office/powerpoint/2010/main" val="1143943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Stevens</a:t>
            </a:r>
            <a:r>
              <a:rPr lang="en-US" baseline="0" dirty="0" smtClean="0"/>
              <a:t>s data types, quantitative data, shcneiderman’s also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25</a:t>
            </a:fld>
            <a:endParaRPr lang="en-US" dirty="0"/>
          </a:p>
        </p:txBody>
      </p:sp>
    </p:spTree>
    <p:extLst>
      <p:ext uri="{BB962C8B-B14F-4D97-AF65-F5344CB8AC3E}">
        <p14:creationId xmlns:p14="http://schemas.microsoft.com/office/powerpoint/2010/main" val="3402833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CB6C83-B894-2740-9986-97D8BB6F6D98}" type="slidenum">
              <a:rPr lang="en-US" smtClean="0"/>
              <a:t>26</a:t>
            </a:fld>
            <a:endParaRPr lang="en-US"/>
          </a:p>
        </p:txBody>
      </p:sp>
    </p:spTree>
    <p:extLst>
      <p:ext uri="{BB962C8B-B14F-4D97-AF65-F5344CB8AC3E}">
        <p14:creationId xmlns:p14="http://schemas.microsoft.com/office/powerpoint/2010/main" val="1720856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27</a:t>
            </a:fld>
            <a:endParaRPr lang="en-US"/>
          </a:p>
        </p:txBody>
      </p:sp>
    </p:spTree>
    <p:extLst>
      <p:ext uri="{BB962C8B-B14F-4D97-AF65-F5344CB8AC3E}">
        <p14:creationId xmlns:p14="http://schemas.microsoft.com/office/powerpoint/2010/main" val="1167198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28</a:t>
            </a:fld>
            <a:endParaRPr lang="en-US"/>
          </a:p>
        </p:txBody>
      </p:sp>
    </p:spTree>
    <p:extLst>
      <p:ext uri="{BB962C8B-B14F-4D97-AF65-F5344CB8AC3E}">
        <p14:creationId xmlns:p14="http://schemas.microsoft.com/office/powerpoint/2010/main" val="3444569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Square tile map -</a:t>
            </a:r>
            <a:r>
              <a:rPr lang="en-US" baseline="0" dirty="0" smtClean="0"/>
              <a:t> Takes advantage of knowing the placement of states or geographic features.  Deals with the ‘Alaska’ problem.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Some of the problems – such as north and south </a:t>
            </a:r>
            <a:r>
              <a:rPr lang="en-US" baseline="0" dirty="0" err="1" smtClean="0"/>
              <a:t>carolina</a:t>
            </a:r>
            <a:r>
              <a:rPr lang="en-US" baseline="0" dirty="0" smtClean="0"/>
              <a:t> are next to each other. </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29</a:t>
            </a:fld>
            <a:endParaRPr lang="en-US"/>
          </a:p>
        </p:txBody>
      </p:sp>
    </p:spTree>
    <p:extLst>
      <p:ext uri="{BB962C8B-B14F-4D97-AF65-F5344CB8AC3E}">
        <p14:creationId xmlns:p14="http://schemas.microsoft.com/office/powerpoint/2010/main" val="181222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to use </a:t>
            </a:r>
            <a:r>
              <a:rPr lang="en-US" baseline="0" dirty="0" err="1" smtClean="0"/>
              <a:t>choropleths</a:t>
            </a:r>
            <a:r>
              <a:rPr lang="en-US" baseline="0" dirty="0" smtClean="0"/>
              <a:t>: when the enumeration unit actually matters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a:t>
            </a:fld>
            <a:endParaRPr lang="en-US"/>
          </a:p>
        </p:txBody>
      </p:sp>
    </p:spTree>
    <p:extLst>
      <p:ext uri="{BB962C8B-B14F-4D97-AF65-F5344CB8AC3E}">
        <p14:creationId xmlns:p14="http://schemas.microsoft.com/office/powerpoint/2010/main" val="2129422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Cartograms contiguous (not connected states) and contiguous.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30</a:t>
            </a:fld>
            <a:endParaRPr lang="en-US"/>
          </a:p>
        </p:txBody>
      </p:sp>
    </p:spTree>
    <p:extLst>
      <p:ext uri="{BB962C8B-B14F-4D97-AF65-F5344CB8AC3E}">
        <p14:creationId xmlns:p14="http://schemas.microsoft.com/office/powerpoint/2010/main" val="2661919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Lond</a:t>
            </a:r>
            <a:r>
              <a:rPr lang="en-US" baseline="0" dirty="0" smtClean="0"/>
              <a:t>on tube map first introduced in the 1930s showed this.   Topological maps don’t have scale, distance, </a:t>
            </a:r>
            <a:r>
              <a:rPr lang="en-US" baseline="0" dirty="0" err="1" smtClean="0"/>
              <a:t>directioon</a:t>
            </a:r>
            <a:r>
              <a:rPr lang="en-US" baseline="0" dirty="0" smtClean="0"/>
              <a:t>, shows the relationship and connection between various points.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31</a:t>
            </a:fld>
            <a:endParaRPr lang="en-US"/>
          </a:p>
        </p:txBody>
      </p:sp>
    </p:spTree>
    <p:extLst>
      <p:ext uri="{BB962C8B-B14F-4D97-AF65-F5344CB8AC3E}">
        <p14:creationId xmlns:p14="http://schemas.microsoft.com/office/powerpoint/2010/main" val="3106791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3389687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CB6C83-B894-2740-9986-97D8BB6F6D98}" type="slidenum">
              <a:rPr lang="en-US" smtClean="0"/>
              <a:t>33</a:t>
            </a:fld>
            <a:endParaRPr lang="en-US"/>
          </a:p>
        </p:txBody>
      </p:sp>
    </p:spTree>
    <p:extLst>
      <p:ext uri="{BB962C8B-B14F-4D97-AF65-F5344CB8AC3E}">
        <p14:creationId xmlns:p14="http://schemas.microsoft.com/office/powerpoint/2010/main" val="274598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Enumeration</a:t>
            </a:r>
            <a:r>
              <a:rPr lang="en-US" baseline="0" dirty="0" smtClean="0"/>
              <a:t> unit in which data is aggregated over the unit. It often makes sense show the smallest enumeration unit. </a:t>
            </a:r>
          </a:p>
          <a:p>
            <a:r>
              <a:rPr lang="en-US" baseline="0" dirty="0" smtClean="0"/>
              <a:t>Unemployment rate</a:t>
            </a:r>
          </a:p>
          <a:p>
            <a:r>
              <a:rPr lang="en-US" baseline="0" dirty="0" err="1" smtClean="0"/>
              <a:t>Ddarker</a:t>
            </a:r>
            <a:r>
              <a:rPr lang="en-US" baseline="0" dirty="0" smtClean="0"/>
              <a:t> or more saturated is seen as greater.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4</a:t>
            </a:fld>
            <a:endParaRPr lang="en-US" dirty="0"/>
          </a:p>
        </p:txBody>
      </p:sp>
    </p:spTree>
    <p:extLst>
      <p:ext uri="{BB962C8B-B14F-4D97-AF65-F5344CB8AC3E}">
        <p14:creationId xmlns:p14="http://schemas.microsoft.com/office/powerpoint/2010/main" val="340283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Unemployment rates as of 2016 using a threshold scale.</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5</a:t>
            </a:fld>
            <a:endParaRPr lang="en-US"/>
          </a:p>
        </p:txBody>
      </p:sp>
    </p:spTree>
    <p:extLst>
      <p:ext uri="{BB962C8B-B14F-4D97-AF65-F5344CB8AC3E}">
        <p14:creationId xmlns:p14="http://schemas.microsoft.com/office/powerpoint/2010/main" val="158132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Classed data in this case.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a:t>
            </a:fld>
            <a:endParaRPr lang="en-US"/>
          </a:p>
        </p:txBody>
      </p:sp>
    </p:spTree>
    <p:extLst>
      <p:ext uri="{BB962C8B-B14F-4D97-AF65-F5344CB8AC3E}">
        <p14:creationId xmlns:p14="http://schemas.microsoft.com/office/powerpoint/2010/main" val="3309410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CB6C83-B894-2740-9986-97D8BB6F6D98}" type="slidenum">
              <a:rPr lang="en-US" smtClean="0"/>
              <a:t>7</a:t>
            </a:fld>
            <a:endParaRPr lang="en-US"/>
          </a:p>
        </p:txBody>
      </p:sp>
    </p:spTree>
    <p:extLst>
      <p:ext uri="{BB962C8B-B14F-4D97-AF65-F5344CB8AC3E}">
        <p14:creationId xmlns:p14="http://schemas.microsoft.com/office/powerpoint/2010/main" val="4043609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dot density map or dot distribution</a:t>
            </a:r>
            <a:r>
              <a:rPr lang="en-US" baseline="0" dirty="0" smtClean="0"/>
              <a:t> map.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8</a:t>
            </a:fld>
            <a:endParaRPr lang="en-US"/>
          </a:p>
        </p:txBody>
      </p:sp>
    </p:spTree>
    <p:extLst>
      <p:ext uri="{BB962C8B-B14F-4D97-AF65-F5344CB8AC3E}">
        <p14:creationId xmlns:p14="http://schemas.microsoft.com/office/powerpoint/2010/main" val="222682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precise locations of discrete data such as people, goods,</a:t>
            </a:r>
            <a:r>
              <a:rPr lang="en-US" baseline="0" dirty="0" smtClean="0"/>
              <a:t> phenomena; smoothness. In one to one dot maps the data is mapped to one dot, whereas in one to many there are more and care must be taken in conveying this to the viewer.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9</a:t>
            </a:fld>
            <a:endParaRPr lang="en-US" dirty="0"/>
          </a:p>
        </p:txBody>
      </p:sp>
    </p:spTree>
    <p:extLst>
      <p:ext uri="{BB962C8B-B14F-4D97-AF65-F5344CB8AC3E}">
        <p14:creationId xmlns:p14="http://schemas.microsoft.com/office/powerpoint/2010/main" val="340283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900546"/>
          </a:xfrm>
        </p:spPr>
        <p:txBody>
          <a:bodyPr/>
          <a:lstStyle>
            <a:lvl1pPr algn="l">
              <a:defRPr/>
            </a:lvl1pPr>
          </a:lstStyle>
          <a:p>
            <a:r>
              <a:rPr lang="en-US" dirty="0" smtClean="0"/>
              <a:t>Click to edit Master title style</a:t>
            </a:r>
            <a:endParaRPr lang="en-US" dirty="0"/>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1456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7620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23530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21558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DA78D-F215-42DF-9B83-6796C1E09096}"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49342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FDA78D-F215-42DF-9B83-6796C1E09096}"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870405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FDA78D-F215-42DF-9B83-6796C1E09096}" type="datetimeFigureOut">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14819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FDA78D-F215-42DF-9B83-6796C1E09096}" type="datetimeFigureOut">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57020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DA78D-F215-42DF-9B83-6796C1E09096}" type="datetimeFigureOut">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68329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6756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187849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18039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42621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48519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355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85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734812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10/2/17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13"/>
          <a:stretch>
            <a:fillRect/>
          </a:stretch>
        </p:blipFill>
        <p:spPr>
          <a:xfrm>
            <a:off x="6578550" y="62508"/>
            <a:ext cx="2143379" cy="248989"/>
          </a:xfrm>
          <a:prstGeom prst="rect">
            <a:avLst/>
          </a:prstGeom>
        </p:spPr>
      </p:pic>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78D-F215-42DF-9B83-6796C1E09096}" type="datetimeFigureOut">
              <a:rPr lang="en-US" smtClean="0"/>
              <a:t>10/2/17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270C0-C7DC-4B4C-8145-AB8DD9F14162}" type="slidenum">
              <a:rPr lang="en-US" smtClean="0"/>
              <a:t>‹#›</a:t>
            </a:fld>
            <a:endParaRPr lang="en-US"/>
          </a:p>
        </p:txBody>
      </p:sp>
      <p:sp>
        <p:nvSpPr>
          <p:cNvPr id="9" name="Rectangle 8"/>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7772400" cy="900546"/>
          </a:xfrm>
        </p:spPr>
        <p:txBody>
          <a:bodyPr>
            <a:normAutofit/>
          </a:bodyPr>
          <a:lstStyle/>
          <a:p>
            <a:r>
              <a:rPr lang="en-US" dirty="0" smtClean="0"/>
              <a:t>Geospatial Chart Types</a:t>
            </a:r>
            <a:endParaRPr lang="en-US" dirty="0"/>
          </a:p>
        </p:txBody>
      </p:sp>
      <p:sp>
        <p:nvSpPr>
          <p:cNvPr id="5" name="Subtitle 1"/>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4350326" y="5831663"/>
            <a:ext cx="4244553" cy="493075"/>
          </a:xfrm>
          <a:prstGeom prst="rect">
            <a:avLst/>
          </a:prstGeom>
        </p:spPr>
      </p:pic>
    </p:spTree>
    <p:extLst>
      <p:ext uri="{BB962C8B-B14F-4D97-AF65-F5344CB8AC3E}">
        <p14:creationId xmlns:p14="http://schemas.microsoft.com/office/powerpoint/2010/main" val="40288900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now-cholera-map.jpg"/>
          <p:cNvPicPr>
            <a:picLocks noChangeAspect="1"/>
          </p:cNvPicPr>
          <p:nvPr/>
        </p:nvPicPr>
        <p:blipFill>
          <a:blip r:embed="rId3"/>
          <a:stretch>
            <a:fillRect/>
          </a:stretch>
        </p:blipFill>
        <p:spPr>
          <a:xfrm>
            <a:off x="1371600" y="381000"/>
            <a:ext cx="6400800" cy="6256805"/>
          </a:xfrm>
          <a:prstGeom prst="rect">
            <a:avLst/>
          </a:prstGeom>
        </p:spPr>
      </p:pic>
      <p:sp>
        <p:nvSpPr>
          <p:cNvPr id="2" name="Rectangle 1"/>
          <p:cNvSpPr/>
          <p:nvPr/>
        </p:nvSpPr>
        <p:spPr>
          <a:xfrm>
            <a:off x="4191000" y="6474023"/>
            <a:ext cx="4572000" cy="307777"/>
          </a:xfrm>
          <a:prstGeom prst="rect">
            <a:avLst/>
          </a:prstGeom>
        </p:spPr>
        <p:txBody>
          <a:bodyPr>
            <a:spAutoFit/>
          </a:bodyPr>
          <a:lstStyle/>
          <a:p>
            <a:r>
              <a:rPr lang="en-US" sz="1400" dirty="0"/>
              <a:t>http://</a:t>
            </a:r>
            <a:r>
              <a:rPr lang="en-US" sz="1400" dirty="0" err="1"/>
              <a:t>www.ph.ucla.edu</a:t>
            </a:r>
            <a:r>
              <a:rPr lang="en-US" sz="1400" dirty="0"/>
              <a:t>/</a:t>
            </a:r>
            <a:r>
              <a:rPr lang="en-US" sz="1400" dirty="0" err="1"/>
              <a:t>epi</a:t>
            </a:r>
            <a:r>
              <a:rPr lang="en-US" sz="1400" dirty="0"/>
              <a:t>/snow/tufte_snow2.htm</a:t>
            </a:r>
          </a:p>
        </p:txBody>
      </p:sp>
    </p:spTree>
    <p:extLst>
      <p:ext uri="{BB962C8B-B14F-4D97-AF65-F5344CB8AC3E}">
        <p14:creationId xmlns:p14="http://schemas.microsoft.com/office/powerpoint/2010/main" val="9256299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29ATTACKmap.gif"/>
          <p:cNvPicPr>
            <a:picLocks noChangeAspect="1"/>
          </p:cNvPicPr>
          <p:nvPr/>
        </p:nvPicPr>
        <p:blipFill>
          <a:blip r:embed="rId3"/>
          <a:stretch>
            <a:fillRect/>
          </a:stretch>
        </p:blipFill>
        <p:spPr>
          <a:xfrm>
            <a:off x="0" y="451236"/>
            <a:ext cx="9144000" cy="5955527"/>
          </a:xfrm>
          <a:prstGeom prst="rect">
            <a:avLst/>
          </a:prstGeom>
        </p:spPr>
      </p:pic>
      <p:sp>
        <p:nvSpPr>
          <p:cNvPr id="3" name="Rectangle 2"/>
          <p:cNvSpPr/>
          <p:nvPr/>
        </p:nvSpPr>
        <p:spPr>
          <a:xfrm>
            <a:off x="838200" y="6248400"/>
            <a:ext cx="8686800" cy="307777"/>
          </a:xfrm>
          <a:prstGeom prst="rect">
            <a:avLst/>
          </a:prstGeom>
        </p:spPr>
        <p:txBody>
          <a:bodyPr wrap="square">
            <a:spAutoFit/>
          </a:bodyPr>
          <a:lstStyle/>
          <a:p>
            <a:r>
              <a:rPr lang="en-US" sz="1400" dirty="0"/>
              <a:t>http://</a:t>
            </a:r>
            <a:r>
              <a:rPr lang="en-US" sz="1400" dirty="0" err="1"/>
              <a:t>www.nytimes.com</a:t>
            </a:r>
            <a:r>
              <a:rPr lang="en-US" sz="1400" dirty="0"/>
              <a:t>/</a:t>
            </a:r>
            <a:r>
              <a:rPr lang="en-US" sz="1400" dirty="0" err="1"/>
              <a:t>imagepages</a:t>
            </a:r>
            <a:r>
              <a:rPr lang="en-US" sz="1400" dirty="0"/>
              <a:t>/2004/09/28/international/29ATTACK-GRAPH.html?mcubz=3</a:t>
            </a:r>
          </a:p>
        </p:txBody>
      </p:sp>
    </p:spTree>
    <p:extLst>
      <p:ext uri="{BB962C8B-B14F-4D97-AF65-F5344CB8AC3E}">
        <p14:creationId xmlns:p14="http://schemas.microsoft.com/office/powerpoint/2010/main" val="9023037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llinois_Whea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174" y="533400"/>
            <a:ext cx="4640826" cy="6096000"/>
          </a:xfrm>
          <a:prstGeom prst="rect">
            <a:avLst/>
          </a:prstGeom>
        </p:spPr>
      </p:pic>
    </p:spTree>
    <p:extLst>
      <p:ext uri="{BB962C8B-B14F-4D97-AF65-F5344CB8AC3E}">
        <p14:creationId xmlns:p14="http://schemas.microsoft.com/office/powerpoint/2010/main" val="21595305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895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Proportional &amp; Graduated Symbol Maps</a:t>
            </a:r>
            <a:endParaRPr lang="en-US" dirty="0"/>
          </a:p>
        </p:txBody>
      </p:sp>
    </p:spTree>
    <p:extLst>
      <p:ext uri="{BB962C8B-B14F-4D97-AF65-F5344CB8AC3E}">
        <p14:creationId xmlns:p14="http://schemas.microsoft.com/office/powerpoint/2010/main" val="14225188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04800" y="3627437"/>
            <a:ext cx="86868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smtClean="0"/>
              <a:t>What</a:t>
            </a:r>
            <a:r>
              <a:rPr lang="en-US" sz="2800" dirty="0" smtClean="0"/>
              <a:t>: quantitative data, specific location or enumeration unit</a:t>
            </a:r>
          </a:p>
          <a:p>
            <a:pPr marL="0" indent="0">
              <a:buNone/>
            </a:pPr>
            <a:r>
              <a:rPr lang="en-US" sz="2800" b="1" dirty="0" smtClean="0"/>
              <a:t>Why</a:t>
            </a:r>
            <a:r>
              <a:rPr lang="en-US" sz="2800" dirty="0" smtClean="0"/>
              <a:t>: compare data at location or units</a:t>
            </a:r>
          </a:p>
          <a:p>
            <a:pPr marL="0" indent="0">
              <a:buNone/>
            </a:pPr>
            <a:r>
              <a:rPr lang="en-US" sz="2800" b="1" dirty="0" smtClean="0"/>
              <a:t>How:</a:t>
            </a:r>
            <a:r>
              <a:rPr lang="en-US" sz="2800" dirty="0" smtClean="0"/>
              <a:t> area</a:t>
            </a:r>
            <a:r>
              <a:rPr lang="en-US" sz="2800" dirty="0"/>
              <a:t>,</a:t>
            </a:r>
            <a:r>
              <a:rPr lang="en-US" sz="2800" dirty="0" smtClean="0"/>
              <a:t> size</a:t>
            </a:r>
            <a:endParaRPr lang="en-US" sz="2800" dirty="0"/>
          </a:p>
          <a:p>
            <a:pPr marL="0" indent="0">
              <a:buNone/>
            </a:pPr>
            <a:r>
              <a:rPr lang="en-US" sz="2800" b="1" dirty="0" smtClean="0"/>
              <a:t>Challenges: </a:t>
            </a:r>
            <a:r>
              <a:rPr lang="en-US" sz="2800" dirty="0" smtClean="0"/>
              <a:t>occlusion, placement</a:t>
            </a:r>
            <a:endParaRPr lang="en-US" sz="2800" b="1" dirty="0"/>
          </a:p>
        </p:txBody>
      </p:sp>
      <p:pic>
        <p:nvPicPr>
          <p:cNvPr id="2" name="Picture 1" descr="Screen Shot 2017-09-28 at 3.19.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57200"/>
            <a:ext cx="5199314" cy="2895600"/>
          </a:xfrm>
          <a:prstGeom prst="rect">
            <a:avLst/>
          </a:prstGeom>
        </p:spPr>
      </p:pic>
    </p:spTree>
    <p:extLst>
      <p:ext uri="{BB962C8B-B14F-4D97-AF65-F5344CB8AC3E}">
        <p14:creationId xmlns:p14="http://schemas.microsoft.com/office/powerpoint/2010/main" val="27367390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0" y="6367046"/>
            <a:ext cx="3583533" cy="338554"/>
          </a:xfrm>
          <a:prstGeom prst="rect">
            <a:avLst/>
          </a:prstGeom>
        </p:spPr>
        <p:txBody>
          <a:bodyPr wrap="none">
            <a:spAutoFit/>
          </a:bodyPr>
          <a:lstStyle/>
          <a:p>
            <a:r>
              <a:rPr lang="en-US" sz="1600" dirty="0"/>
              <a:t>https://</a:t>
            </a:r>
            <a:r>
              <a:rPr lang="en-US" sz="1600" dirty="0" err="1"/>
              <a:t>bl.ocks.org</a:t>
            </a:r>
            <a:r>
              <a:rPr lang="en-US" sz="1600" dirty="0"/>
              <a:t>/</a:t>
            </a:r>
            <a:r>
              <a:rPr lang="en-US" sz="1600" dirty="0" err="1"/>
              <a:t>mbostock</a:t>
            </a:r>
            <a:r>
              <a:rPr lang="en-US" sz="1600" dirty="0"/>
              <a:t>/4342045</a:t>
            </a:r>
          </a:p>
        </p:txBody>
      </p:sp>
      <p:pic>
        <p:nvPicPr>
          <p:cNvPr id="3" name="Picture 2" descr="Screen Shot 2017-09-29 at 4.26.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533400"/>
            <a:ext cx="9144000" cy="5271630"/>
          </a:xfrm>
          <a:prstGeom prst="rect">
            <a:avLst/>
          </a:prstGeom>
        </p:spPr>
      </p:pic>
      <p:pic>
        <p:nvPicPr>
          <p:cNvPr id="4" name="Picture 3" descr="Screen Shot 2017-10-01 at 11.55.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5791200"/>
            <a:ext cx="8610600" cy="586302"/>
          </a:xfrm>
          <a:prstGeom prst="rect">
            <a:avLst/>
          </a:prstGeom>
        </p:spPr>
      </p:pic>
    </p:spTree>
    <p:extLst>
      <p:ext uri="{BB962C8B-B14F-4D97-AF65-F5344CB8AC3E}">
        <p14:creationId xmlns:p14="http://schemas.microsoft.com/office/powerpoint/2010/main" val="37343219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3 at 6.45.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7" y="304800"/>
            <a:ext cx="10765827" cy="6477000"/>
          </a:xfrm>
          <a:prstGeom prst="rect">
            <a:avLst/>
          </a:prstGeom>
        </p:spPr>
      </p:pic>
      <p:sp>
        <p:nvSpPr>
          <p:cNvPr id="5" name="Rectangle 4"/>
          <p:cNvSpPr/>
          <p:nvPr/>
        </p:nvSpPr>
        <p:spPr>
          <a:xfrm>
            <a:off x="3657600" y="6336268"/>
            <a:ext cx="9677400" cy="369332"/>
          </a:xfrm>
          <a:prstGeom prst="rect">
            <a:avLst/>
          </a:prstGeom>
        </p:spPr>
        <p:txBody>
          <a:bodyPr wrap="square">
            <a:spAutoFit/>
          </a:bodyPr>
          <a:lstStyle/>
          <a:p>
            <a:r>
              <a:rPr lang="en-US" dirty="0" smtClean="0"/>
              <a:t>Image Source: https</a:t>
            </a:r>
            <a:r>
              <a:rPr lang="en-US" dirty="0"/>
              <a:t>://</a:t>
            </a:r>
            <a:r>
              <a:rPr lang="en-US" dirty="0" err="1" smtClean="0"/>
              <a:t>blogs.scientificamerican.com</a:t>
            </a:r>
            <a:endParaRPr lang="en-US" dirty="0"/>
          </a:p>
        </p:txBody>
      </p:sp>
    </p:spTree>
    <p:extLst>
      <p:ext uri="{BB962C8B-B14F-4D97-AF65-F5344CB8AC3E}">
        <p14:creationId xmlns:p14="http://schemas.microsoft.com/office/powerpoint/2010/main" val="21518516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9-23 at 6.45.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27" y="304800"/>
            <a:ext cx="10765827" cy="6477000"/>
          </a:xfrm>
          <a:prstGeom prst="rect">
            <a:avLst/>
          </a:prstGeom>
        </p:spPr>
      </p:pic>
      <p:sp>
        <p:nvSpPr>
          <p:cNvPr id="5" name="Rectangle 4"/>
          <p:cNvSpPr/>
          <p:nvPr/>
        </p:nvSpPr>
        <p:spPr>
          <a:xfrm>
            <a:off x="3657600" y="6336268"/>
            <a:ext cx="9677400" cy="369332"/>
          </a:xfrm>
          <a:prstGeom prst="rect">
            <a:avLst/>
          </a:prstGeom>
        </p:spPr>
        <p:txBody>
          <a:bodyPr wrap="square">
            <a:spAutoFit/>
          </a:bodyPr>
          <a:lstStyle/>
          <a:p>
            <a:r>
              <a:rPr lang="en-US" dirty="0" smtClean="0"/>
              <a:t>Image Source: https</a:t>
            </a:r>
            <a:r>
              <a:rPr lang="en-US" dirty="0"/>
              <a:t>://</a:t>
            </a:r>
            <a:r>
              <a:rPr lang="en-US" dirty="0" err="1" smtClean="0"/>
              <a:t>blogs.scientificamerican.com</a:t>
            </a:r>
            <a:endParaRPr lang="en-US" dirty="0"/>
          </a:p>
        </p:txBody>
      </p:sp>
      <p:sp>
        <p:nvSpPr>
          <p:cNvPr id="7" name="Oval 6"/>
          <p:cNvSpPr/>
          <p:nvPr/>
        </p:nvSpPr>
        <p:spPr>
          <a:xfrm>
            <a:off x="2209801" y="2895601"/>
            <a:ext cx="1063242" cy="1066799"/>
          </a:xfrm>
          <a:prstGeom prst="ellipse">
            <a:avLst/>
          </a:prstGeom>
          <a:solidFill>
            <a:srgbClr val="0000F5"/>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Oval 7"/>
          <p:cNvSpPr/>
          <p:nvPr/>
        </p:nvSpPr>
        <p:spPr>
          <a:xfrm>
            <a:off x="7086600" y="2895600"/>
            <a:ext cx="1063242" cy="1066799"/>
          </a:xfrm>
          <a:prstGeom prst="ellipse">
            <a:avLst/>
          </a:prstGeom>
          <a:solidFill>
            <a:srgbClr val="0000F5"/>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085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585 0 L 0.5335 0 " pathEditMode="relative" ptsTypes="AA">
                                      <p:cBhvr>
                                        <p:cTn id="6"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9-25 at 3.29.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5810465"/>
          </a:xfrm>
          <a:prstGeom prst="rect">
            <a:avLst/>
          </a:prstGeom>
        </p:spPr>
      </p:pic>
      <p:sp>
        <p:nvSpPr>
          <p:cNvPr id="3" name="Rectangle 2"/>
          <p:cNvSpPr/>
          <p:nvPr/>
        </p:nvSpPr>
        <p:spPr>
          <a:xfrm>
            <a:off x="152400" y="6321623"/>
            <a:ext cx="9601200" cy="307777"/>
          </a:xfrm>
          <a:prstGeom prst="rect">
            <a:avLst/>
          </a:prstGeom>
        </p:spPr>
        <p:txBody>
          <a:bodyPr wrap="square">
            <a:spAutoFit/>
          </a:bodyPr>
          <a:lstStyle/>
          <a:p>
            <a:r>
              <a:rPr lang="en-US" sz="1400" dirty="0"/>
              <a:t>http://</a:t>
            </a:r>
            <a:r>
              <a:rPr lang="en-US" sz="1400" dirty="0" err="1"/>
              <a:t>www.nytimes.com</a:t>
            </a:r>
            <a:r>
              <a:rPr lang="en-US" sz="1400" dirty="0"/>
              <a:t>/</a:t>
            </a:r>
            <a:r>
              <a:rPr lang="en-US" sz="1400" dirty="0" err="1"/>
              <a:t>imagepages</a:t>
            </a:r>
            <a:r>
              <a:rPr lang="en-US" sz="1400" dirty="0"/>
              <a:t>/2005/10/02/national/</a:t>
            </a:r>
            <a:r>
              <a:rPr lang="en-US" sz="1400" dirty="0" err="1"/>
              <a:t>nationalspecial</a:t>
            </a:r>
            <a:r>
              <a:rPr lang="en-US" sz="1400" dirty="0"/>
              <a:t>/20051002diaspora_graphic.html</a:t>
            </a:r>
          </a:p>
        </p:txBody>
      </p:sp>
    </p:spTree>
    <p:extLst>
      <p:ext uri="{BB962C8B-B14F-4D97-AF65-F5344CB8AC3E}">
        <p14:creationId xmlns:p14="http://schemas.microsoft.com/office/powerpoint/2010/main" val="329774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6126" y="602732"/>
            <a:ext cx="4510874" cy="5798068"/>
          </a:xfrm>
          <a:prstGeom prst="rect">
            <a:avLst/>
          </a:prstGeom>
        </p:spPr>
      </p:pic>
      <p:sp>
        <p:nvSpPr>
          <p:cNvPr id="3" name="Rectangle 2"/>
          <p:cNvSpPr/>
          <p:nvPr/>
        </p:nvSpPr>
        <p:spPr>
          <a:xfrm>
            <a:off x="1676400" y="6504801"/>
            <a:ext cx="6157126" cy="276999"/>
          </a:xfrm>
          <a:prstGeom prst="rect">
            <a:avLst/>
          </a:prstGeom>
        </p:spPr>
        <p:txBody>
          <a:bodyPr wrap="square">
            <a:spAutoFit/>
          </a:bodyPr>
          <a:lstStyle/>
          <a:p>
            <a:r>
              <a:rPr lang="en-US" sz="1200" dirty="0" smtClean="0">
                <a:solidFill>
                  <a:srgbClr val="000000"/>
                </a:solidFill>
              </a:rPr>
              <a:t>http://www.geog.ucsb.edu/~jeff/gis/proportional_symbols_files/map1.jpg</a:t>
            </a:r>
            <a:endParaRPr lang="en-US" sz="1200" dirty="0">
              <a:solidFill>
                <a:srgbClr val="000000"/>
              </a:solidFill>
            </a:endParaRPr>
          </a:p>
        </p:txBody>
      </p:sp>
    </p:spTree>
    <p:extLst>
      <p:ext uri="{BB962C8B-B14F-4D97-AF65-F5344CB8AC3E}">
        <p14:creationId xmlns:p14="http://schemas.microsoft.com/office/powerpoint/2010/main" val="67974908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Encoding Geospatial Data</a:t>
            </a:r>
            <a:endParaRPr lang="en-US" dirty="0"/>
          </a:p>
        </p:txBody>
      </p:sp>
      <p:sp>
        <p:nvSpPr>
          <p:cNvPr id="4" name="Content Placeholder 2"/>
          <p:cNvSpPr txBox="1">
            <a:spLocks noGrp="1"/>
          </p:cNvSpPr>
          <p:nvPr>
            <p:ph idx="1"/>
          </p:nvPr>
        </p:nvSpPr>
        <p:spPr>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smtClean="0"/>
              <a:t>Color applied to enumeration units (e.g., countries, provinces, states, </a:t>
            </a:r>
            <a:r>
              <a:rPr lang="en-US" sz="2800" dirty="0" err="1" smtClean="0"/>
              <a:t>zipcodes</a:t>
            </a:r>
            <a:r>
              <a:rPr lang="en-US" sz="2800" dirty="0" smtClean="0"/>
              <a:t>, etc.)</a:t>
            </a:r>
          </a:p>
          <a:p>
            <a:r>
              <a:rPr lang="en-US" sz="2800" dirty="0"/>
              <a:t>Points or areas </a:t>
            </a:r>
            <a:r>
              <a:rPr lang="en-US" sz="2800" dirty="0" smtClean="0"/>
              <a:t>of varying size or color intensity</a:t>
            </a:r>
          </a:p>
          <a:p>
            <a:r>
              <a:rPr lang="en-US" sz="2800" dirty="0" smtClean="0"/>
              <a:t>Lines of varying thickness or color intensity </a:t>
            </a:r>
          </a:p>
        </p:txBody>
      </p:sp>
    </p:spTree>
    <p:extLst>
      <p:ext uri="{BB962C8B-B14F-4D97-AF65-F5344CB8AC3E}">
        <p14:creationId xmlns:p14="http://schemas.microsoft.com/office/powerpoint/2010/main" val="37600645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895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t>Isopleth</a:t>
            </a:r>
            <a:r>
              <a:rPr lang="en-US" dirty="0" smtClean="0"/>
              <a:t> Maps</a:t>
            </a:r>
            <a:endParaRPr lang="en-US" dirty="0"/>
          </a:p>
        </p:txBody>
      </p:sp>
    </p:spTree>
    <p:extLst>
      <p:ext uri="{BB962C8B-B14F-4D97-AF65-F5344CB8AC3E}">
        <p14:creationId xmlns:p14="http://schemas.microsoft.com/office/powerpoint/2010/main" val="7251890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04800" y="3856037"/>
            <a:ext cx="86868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smtClean="0"/>
              <a:t>What</a:t>
            </a:r>
            <a:r>
              <a:rPr lang="en-US" sz="2800" dirty="0" smtClean="0"/>
              <a:t>: distribution data, location</a:t>
            </a:r>
          </a:p>
          <a:p>
            <a:pPr marL="0" indent="0">
              <a:buNone/>
            </a:pPr>
            <a:r>
              <a:rPr lang="en-US" sz="2800" b="1" dirty="0" smtClean="0"/>
              <a:t>Why</a:t>
            </a:r>
            <a:r>
              <a:rPr lang="en-US" sz="2800" dirty="0" smtClean="0"/>
              <a:t>: show &amp; compare gradual change</a:t>
            </a:r>
          </a:p>
          <a:p>
            <a:pPr marL="0" indent="0">
              <a:buNone/>
            </a:pPr>
            <a:r>
              <a:rPr lang="en-US" sz="2800" b="1" dirty="0" smtClean="0"/>
              <a:t>How:</a:t>
            </a:r>
            <a:r>
              <a:rPr lang="en-US" sz="2800" dirty="0" smtClean="0"/>
              <a:t> </a:t>
            </a:r>
            <a:r>
              <a:rPr lang="en-US" sz="2800" dirty="0" err="1" smtClean="0"/>
              <a:t>isolines</a:t>
            </a:r>
            <a:r>
              <a:rPr lang="en-US" sz="2800" dirty="0" smtClean="0"/>
              <a:t>, color filled lines</a:t>
            </a:r>
            <a:endParaRPr lang="en-US" sz="2800" dirty="0"/>
          </a:p>
          <a:p>
            <a:pPr marL="0" indent="0">
              <a:buNone/>
            </a:pPr>
            <a:r>
              <a:rPr lang="en-US" sz="2800" b="1" dirty="0" smtClean="0"/>
              <a:t>Challenges: </a:t>
            </a:r>
            <a:r>
              <a:rPr lang="en-US" sz="2800" dirty="0" smtClean="0"/>
              <a:t>large amounts of data &amp; smooth distribution are needed</a:t>
            </a:r>
            <a:endParaRPr lang="en-US" sz="2800" b="1" dirty="0"/>
          </a:p>
        </p:txBody>
      </p:sp>
      <p:sp>
        <p:nvSpPr>
          <p:cNvPr id="4" name="Rectangle 3"/>
          <p:cNvSpPr/>
          <p:nvPr/>
        </p:nvSpPr>
        <p:spPr>
          <a:xfrm>
            <a:off x="2743200" y="1981200"/>
            <a:ext cx="1066800" cy="1371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7-10-02 at 12.12.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609600"/>
            <a:ext cx="4244819" cy="3073400"/>
          </a:xfrm>
          <a:prstGeom prst="rect">
            <a:avLst/>
          </a:prstGeom>
          <a:ln>
            <a:solidFill>
              <a:schemeClr val="tx1">
                <a:lumMod val="75000"/>
                <a:lumOff val="25000"/>
              </a:schemeClr>
            </a:solidFill>
          </a:ln>
        </p:spPr>
      </p:pic>
    </p:spTree>
    <p:extLst>
      <p:ext uri="{BB962C8B-B14F-4D97-AF65-F5344CB8AC3E}">
        <p14:creationId xmlns:p14="http://schemas.microsoft.com/office/powerpoint/2010/main" val="18862197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838"/>
            <a:ext cx="9144000" cy="6668452"/>
          </a:xfrm>
          <a:prstGeom prst="rect">
            <a:avLst/>
          </a:prstGeom>
        </p:spPr>
      </p:pic>
      <p:sp>
        <p:nvSpPr>
          <p:cNvPr id="3" name="Rectangle 2"/>
          <p:cNvSpPr/>
          <p:nvPr/>
        </p:nvSpPr>
        <p:spPr>
          <a:xfrm>
            <a:off x="1981200" y="6477000"/>
            <a:ext cx="6629400" cy="276999"/>
          </a:xfrm>
          <a:prstGeom prst="rect">
            <a:avLst/>
          </a:prstGeom>
        </p:spPr>
        <p:txBody>
          <a:bodyPr wrap="square">
            <a:spAutoFit/>
          </a:bodyPr>
          <a:lstStyle/>
          <a:p>
            <a:r>
              <a:rPr lang="en-US" sz="1200" dirty="0" err="1" smtClean="0">
                <a:solidFill>
                  <a:srgbClr val="000000"/>
                </a:solidFill>
              </a:rPr>
              <a:t>http://www.lib.utexas.edu/maps/atlas_mexico/mean_annual_precipitaion.jpg</a:t>
            </a:r>
            <a:endParaRPr lang="en-US" sz="1200" dirty="0">
              <a:solidFill>
                <a:srgbClr val="000000"/>
              </a:solidFill>
            </a:endParaRPr>
          </a:p>
        </p:txBody>
      </p:sp>
    </p:spTree>
    <p:extLst>
      <p:ext uri="{BB962C8B-B14F-4D97-AF65-F5344CB8AC3E}">
        <p14:creationId xmlns:p14="http://schemas.microsoft.com/office/powerpoint/2010/main" val="26775236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0-03 at 1.25.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57200"/>
            <a:ext cx="7696199" cy="5982669"/>
          </a:xfrm>
          <a:prstGeom prst="rect">
            <a:avLst/>
          </a:prstGeom>
        </p:spPr>
      </p:pic>
      <p:sp>
        <p:nvSpPr>
          <p:cNvPr id="3" name="Rectangle 2"/>
          <p:cNvSpPr/>
          <p:nvPr/>
        </p:nvSpPr>
        <p:spPr>
          <a:xfrm>
            <a:off x="3505200" y="6400800"/>
            <a:ext cx="9144000" cy="307777"/>
          </a:xfrm>
          <a:prstGeom prst="rect">
            <a:avLst/>
          </a:prstGeom>
        </p:spPr>
        <p:txBody>
          <a:bodyPr wrap="square">
            <a:spAutoFit/>
          </a:bodyPr>
          <a:lstStyle/>
          <a:p>
            <a:r>
              <a:rPr lang="en-US" sz="1400" dirty="0" smtClean="0"/>
              <a:t>Source: https</a:t>
            </a:r>
            <a:r>
              <a:rPr lang="en-US" sz="1400" dirty="0"/>
              <a:t>://</a:t>
            </a:r>
            <a:r>
              <a:rPr lang="en-US" sz="1400" dirty="0" err="1"/>
              <a:t>flutrackers.com</a:t>
            </a:r>
            <a:r>
              <a:rPr lang="en-US" sz="1400" dirty="0" smtClean="0"/>
              <a:t>/</a:t>
            </a:r>
            <a:endParaRPr lang="en-US" dirty="0"/>
          </a:p>
        </p:txBody>
      </p:sp>
    </p:spTree>
    <p:extLst>
      <p:ext uri="{BB962C8B-B14F-4D97-AF65-F5344CB8AC3E}">
        <p14:creationId xmlns:p14="http://schemas.microsoft.com/office/powerpoint/2010/main" val="23448875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895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Flow Maps</a:t>
            </a:r>
            <a:endParaRPr lang="en-US" dirty="0"/>
          </a:p>
        </p:txBody>
      </p:sp>
    </p:spTree>
    <p:extLst>
      <p:ext uri="{BB962C8B-B14F-4D97-AF65-F5344CB8AC3E}">
        <p14:creationId xmlns:p14="http://schemas.microsoft.com/office/powerpoint/2010/main" val="32538595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1000" y="3475037"/>
            <a:ext cx="86868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smtClean="0"/>
              <a:t>What</a:t>
            </a:r>
            <a:r>
              <a:rPr lang="en-US" sz="2800" dirty="0" smtClean="0"/>
              <a:t>: quantitative data, location, direction</a:t>
            </a:r>
          </a:p>
          <a:p>
            <a:pPr marL="0" indent="0">
              <a:buNone/>
            </a:pPr>
            <a:r>
              <a:rPr lang="en-US" sz="2800" b="1" dirty="0" smtClean="0"/>
              <a:t>Why</a:t>
            </a:r>
            <a:r>
              <a:rPr lang="en-US" sz="2800" dirty="0" smtClean="0"/>
              <a:t>: show locational movement</a:t>
            </a:r>
            <a:endParaRPr lang="en-US" sz="2800" dirty="0"/>
          </a:p>
          <a:p>
            <a:pPr marL="0" indent="0">
              <a:buNone/>
            </a:pPr>
            <a:r>
              <a:rPr lang="en-US" sz="2800" b="1" dirty="0" smtClean="0"/>
              <a:t>How:</a:t>
            </a:r>
            <a:r>
              <a:rPr lang="en-US" sz="2800" dirty="0" smtClean="0"/>
              <a:t> lines, area</a:t>
            </a:r>
            <a:r>
              <a:rPr lang="en-US" sz="2800" dirty="0"/>
              <a:t>,</a:t>
            </a:r>
            <a:r>
              <a:rPr lang="en-US" sz="2800" dirty="0" smtClean="0"/>
              <a:t> size, color</a:t>
            </a:r>
            <a:endParaRPr lang="en-US" sz="2800" dirty="0"/>
          </a:p>
          <a:p>
            <a:pPr marL="0" indent="0">
              <a:buNone/>
            </a:pPr>
            <a:r>
              <a:rPr lang="en-US" sz="2800" b="1" dirty="0" smtClean="0"/>
              <a:t>Challenges: </a:t>
            </a:r>
            <a:r>
              <a:rPr lang="en-US" sz="2800" dirty="0" smtClean="0"/>
              <a:t>reduce clutter (merge edges, layer nodes, etc.)</a:t>
            </a:r>
            <a:endParaRPr lang="en-US" sz="2800" b="1" dirty="0"/>
          </a:p>
        </p:txBody>
      </p:sp>
      <p:pic>
        <p:nvPicPr>
          <p:cNvPr id="6" name="Picture 5" descr="Screen Shot 2017-09-30 at 8.29.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533400"/>
            <a:ext cx="3136868" cy="2667000"/>
          </a:xfrm>
          <a:prstGeom prst="rect">
            <a:avLst/>
          </a:prstGeom>
          <a:ln>
            <a:solidFill>
              <a:schemeClr val="tx1">
                <a:lumMod val="75000"/>
                <a:lumOff val="25000"/>
              </a:schemeClr>
            </a:solidFill>
          </a:ln>
        </p:spPr>
      </p:pic>
    </p:spTree>
    <p:extLst>
      <p:ext uri="{BB962C8B-B14F-4D97-AF65-F5344CB8AC3E}">
        <p14:creationId xmlns:p14="http://schemas.microsoft.com/office/powerpoint/2010/main" val="8092664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sease Flow 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4903470"/>
          </a:xfrm>
          <a:prstGeom prst="rect">
            <a:avLst/>
          </a:prstGeom>
        </p:spPr>
      </p:pic>
      <p:sp>
        <p:nvSpPr>
          <p:cNvPr id="3" name="Rectangle 2"/>
          <p:cNvSpPr/>
          <p:nvPr/>
        </p:nvSpPr>
        <p:spPr>
          <a:xfrm>
            <a:off x="1676400" y="6096000"/>
            <a:ext cx="5530167" cy="307777"/>
          </a:xfrm>
          <a:prstGeom prst="rect">
            <a:avLst/>
          </a:prstGeom>
        </p:spPr>
        <p:txBody>
          <a:bodyPr wrap="none">
            <a:spAutoFit/>
          </a:bodyPr>
          <a:lstStyle/>
          <a:p>
            <a:r>
              <a:rPr lang="en-US" sz="1400" dirty="0"/>
              <a:t>Source</a:t>
            </a:r>
            <a:r>
              <a:rPr lang="en-US" sz="1400" dirty="0" smtClean="0"/>
              <a:t>: https</a:t>
            </a:r>
            <a:r>
              <a:rPr lang="en-US" sz="1400" dirty="0"/>
              <a:t>://</a:t>
            </a:r>
            <a:r>
              <a:rPr lang="en-US" sz="1400" dirty="0" err="1"/>
              <a:t>www.laphamsquarterly.org</a:t>
            </a:r>
            <a:r>
              <a:rPr lang="en-US" sz="1400" dirty="0"/>
              <a:t>/medicine/maps/contagion</a:t>
            </a:r>
          </a:p>
        </p:txBody>
      </p:sp>
    </p:spTree>
    <p:extLst>
      <p:ext uri="{BB962C8B-B14F-4D97-AF65-F5344CB8AC3E}">
        <p14:creationId xmlns:p14="http://schemas.microsoft.com/office/powerpoint/2010/main" val="8469037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9-30 at 3.42.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4" y="609600"/>
            <a:ext cx="9144000" cy="5522509"/>
          </a:xfrm>
          <a:prstGeom prst="rect">
            <a:avLst/>
          </a:prstGeom>
        </p:spPr>
      </p:pic>
      <p:sp>
        <p:nvSpPr>
          <p:cNvPr id="6" name="Rectangle 5"/>
          <p:cNvSpPr/>
          <p:nvPr/>
        </p:nvSpPr>
        <p:spPr>
          <a:xfrm>
            <a:off x="-76200" y="6397823"/>
            <a:ext cx="9448800" cy="307777"/>
          </a:xfrm>
          <a:prstGeom prst="rect">
            <a:avLst/>
          </a:prstGeom>
        </p:spPr>
        <p:txBody>
          <a:bodyPr wrap="square">
            <a:spAutoFit/>
          </a:bodyPr>
          <a:lstStyle/>
          <a:p>
            <a:r>
              <a:rPr lang="en-US" sz="1400" dirty="0" smtClean="0"/>
              <a:t>Source: </a:t>
            </a:r>
            <a:r>
              <a:rPr lang="en-US" sz="1400" dirty="0" err="1" smtClean="0"/>
              <a:t>Uddin</a:t>
            </a:r>
            <a:r>
              <a:rPr lang="en-US" sz="1400" dirty="0" smtClean="0"/>
              <a:t> &amp; </a:t>
            </a:r>
            <a:r>
              <a:rPr lang="en-US" sz="1400" dirty="0" err="1" smtClean="0"/>
              <a:t>Hunyh</a:t>
            </a:r>
            <a:r>
              <a:rPr lang="en-US" sz="1400" dirty="0" smtClean="0"/>
              <a:t>, 2015. Freight traffic assignment methodology for large-scale road-rail intermodal networks.  </a:t>
            </a:r>
            <a:endParaRPr lang="en-US" sz="1400" dirty="0"/>
          </a:p>
        </p:txBody>
      </p:sp>
    </p:spTree>
    <p:extLst>
      <p:ext uri="{BB962C8B-B14F-4D97-AF65-F5344CB8AC3E}">
        <p14:creationId xmlns:p14="http://schemas.microsoft.com/office/powerpoint/2010/main" val="4609707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895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Using Distortion</a:t>
            </a:r>
            <a:endParaRPr lang="en-US" dirty="0"/>
          </a:p>
        </p:txBody>
      </p:sp>
    </p:spTree>
    <p:extLst>
      <p:ext uri="{BB962C8B-B14F-4D97-AF65-F5344CB8AC3E}">
        <p14:creationId xmlns:p14="http://schemas.microsoft.com/office/powerpoint/2010/main" val="19880807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9-23 at 7.15.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9144000" cy="6191729"/>
          </a:xfrm>
          <a:prstGeom prst="rect">
            <a:avLst/>
          </a:prstGeom>
        </p:spPr>
      </p:pic>
      <p:sp>
        <p:nvSpPr>
          <p:cNvPr id="3" name="Rectangle 2"/>
          <p:cNvSpPr/>
          <p:nvPr/>
        </p:nvSpPr>
        <p:spPr>
          <a:xfrm>
            <a:off x="1219200" y="6324600"/>
            <a:ext cx="8686800" cy="369332"/>
          </a:xfrm>
          <a:prstGeom prst="rect">
            <a:avLst/>
          </a:prstGeom>
        </p:spPr>
        <p:txBody>
          <a:bodyPr wrap="square">
            <a:spAutoFit/>
          </a:bodyPr>
          <a:lstStyle/>
          <a:p>
            <a:r>
              <a:rPr lang="en-US" dirty="0" smtClean="0"/>
              <a:t>Source</a:t>
            </a:r>
            <a:r>
              <a:rPr lang="en-US" dirty="0"/>
              <a:t>: http://</a:t>
            </a:r>
            <a:r>
              <a:rPr lang="en-US" dirty="0" err="1"/>
              <a:t>blog.apps.npr.org</a:t>
            </a:r>
            <a:r>
              <a:rPr lang="en-US" dirty="0"/>
              <a:t>/2015/05/11/hex-tile-</a:t>
            </a:r>
            <a:r>
              <a:rPr lang="en-US" dirty="0" err="1"/>
              <a:t>maps.html</a:t>
            </a:r>
            <a:endParaRPr lang="en-US" dirty="0"/>
          </a:p>
        </p:txBody>
      </p:sp>
      <p:sp>
        <p:nvSpPr>
          <p:cNvPr id="4"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Tile Map</a:t>
            </a:r>
            <a:endParaRPr lang="en-US" dirty="0"/>
          </a:p>
        </p:txBody>
      </p:sp>
    </p:spTree>
    <p:extLst>
      <p:ext uri="{BB962C8B-B14F-4D97-AF65-F5344CB8AC3E}">
        <p14:creationId xmlns:p14="http://schemas.microsoft.com/office/powerpoint/2010/main" val="35844506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895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err="1" smtClean="0"/>
              <a:t>Choropleth</a:t>
            </a:r>
            <a:r>
              <a:rPr lang="en-US" dirty="0" smtClean="0"/>
              <a:t> Maps</a:t>
            </a:r>
            <a:endParaRPr lang="en-US" dirty="0"/>
          </a:p>
        </p:txBody>
      </p:sp>
    </p:spTree>
    <p:extLst>
      <p:ext uri="{BB962C8B-B14F-4D97-AF65-F5344CB8AC3E}">
        <p14:creationId xmlns:p14="http://schemas.microsoft.com/office/powerpoint/2010/main" val="23924350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1-18 at 9.55.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730" y="762000"/>
            <a:ext cx="9080670" cy="5334000"/>
          </a:xfrm>
          <a:prstGeom prst="rect">
            <a:avLst/>
          </a:prstGeom>
        </p:spPr>
      </p:pic>
      <p:sp>
        <p:nvSpPr>
          <p:cNvPr id="3" name="TextBox 2"/>
          <p:cNvSpPr txBox="1"/>
          <p:nvPr/>
        </p:nvSpPr>
        <p:spPr>
          <a:xfrm>
            <a:off x="1371600" y="6364069"/>
            <a:ext cx="6429965" cy="646331"/>
          </a:xfrm>
          <a:prstGeom prst="rect">
            <a:avLst/>
          </a:prstGeom>
          <a:noFill/>
        </p:spPr>
        <p:txBody>
          <a:bodyPr wrap="none" rtlCol="0">
            <a:spAutoFit/>
          </a:bodyPr>
          <a:lstStyle/>
          <a:p>
            <a:r>
              <a:rPr lang="en-US" dirty="0"/>
              <a:t>Source: http://www-personal.umich.edu/~mejn/election/2016</a:t>
            </a:r>
            <a:r>
              <a:rPr lang="en-US" dirty="0" smtClean="0"/>
              <a:t>/</a:t>
            </a:r>
          </a:p>
          <a:p>
            <a:endParaRPr lang="en-US" dirty="0"/>
          </a:p>
        </p:txBody>
      </p:sp>
      <p:pic>
        <p:nvPicPr>
          <p:cNvPr id="4" name="Picture 3" descr="Screen Shot 2017-09-29 at 2.16.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638800"/>
            <a:ext cx="6934200" cy="595040"/>
          </a:xfrm>
          <a:prstGeom prst="rect">
            <a:avLst/>
          </a:prstGeom>
        </p:spPr>
      </p:pic>
      <p:sp>
        <p:nvSpPr>
          <p:cNvPr id="5" name="Title 1"/>
          <p:cNvSpPr txBox="1">
            <a:spLocks/>
          </p:cNvSpPr>
          <p:nvPr/>
        </p:nvSpPr>
        <p:spPr>
          <a:xfrm>
            <a:off x="685800" y="3810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Cartograms</a:t>
            </a:r>
            <a:endParaRPr lang="en-US" dirty="0"/>
          </a:p>
        </p:txBody>
      </p:sp>
    </p:spTree>
    <p:extLst>
      <p:ext uri="{BB962C8B-B14F-4D97-AF65-F5344CB8AC3E}">
        <p14:creationId xmlns:p14="http://schemas.microsoft.com/office/powerpoint/2010/main" val="38813115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99" y="1295400"/>
            <a:ext cx="9144000" cy="4830961"/>
          </a:xfrm>
          <a:prstGeom prst="rect">
            <a:avLst/>
          </a:prstGeom>
        </p:spPr>
      </p:pic>
      <p:sp>
        <p:nvSpPr>
          <p:cNvPr id="5" name="Title 1"/>
          <p:cNvSpPr txBox="1">
            <a:spLocks/>
          </p:cNvSpPr>
          <p:nvPr/>
        </p:nvSpPr>
        <p:spPr>
          <a:xfrm>
            <a:off x="685800" y="3810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Topological Map</a:t>
            </a:r>
            <a:endParaRPr lang="en-US" dirty="0"/>
          </a:p>
        </p:txBody>
      </p:sp>
      <p:sp>
        <p:nvSpPr>
          <p:cNvPr id="9" name="Rectangle 8"/>
          <p:cNvSpPr/>
          <p:nvPr/>
        </p:nvSpPr>
        <p:spPr>
          <a:xfrm>
            <a:off x="152400" y="6321623"/>
            <a:ext cx="12489262" cy="307777"/>
          </a:xfrm>
          <a:prstGeom prst="rect">
            <a:avLst/>
          </a:prstGeom>
        </p:spPr>
        <p:txBody>
          <a:bodyPr wrap="square">
            <a:spAutoFit/>
          </a:bodyPr>
          <a:lstStyle/>
          <a:p>
            <a:r>
              <a:rPr lang="en-US" sz="1400" dirty="0"/>
              <a:t>https://</a:t>
            </a:r>
            <a:r>
              <a:rPr lang="en-US" sz="1400" dirty="0" err="1"/>
              <a:t>commons.wikimedia.org</a:t>
            </a:r>
            <a:r>
              <a:rPr lang="en-US" sz="1400" dirty="0"/>
              <a:t>/wiki/</a:t>
            </a:r>
            <a:r>
              <a:rPr lang="en-US" sz="1400" dirty="0" err="1"/>
              <a:t>File:London_Underground_Overground_DLR_Crossrail_map.svg</a:t>
            </a:r>
            <a:r>
              <a:rPr lang="en-US" sz="1400" dirty="0"/>
              <a:t>#/media</a:t>
            </a:r>
            <a:r>
              <a:rPr lang="en-US" sz="1400" dirty="0" smtClean="0"/>
              <a:t>/</a:t>
            </a:r>
            <a:endParaRPr lang="en-US" sz="1400" dirty="0"/>
          </a:p>
        </p:txBody>
      </p:sp>
    </p:spTree>
    <p:extLst>
      <p:ext uri="{BB962C8B-B14F-4D97-AF65-F5344CB8AC3E}">
        <p14:creationId xmlns:p14="http://schemas.microsoft.com/office/powerpoint/2010/main" val="27857797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Considerations</a:t>
            </a:r>
            <a:endParaRPr lang="en-US" dirty="0"/>
          </a:p>
        </p:txBody>
      </p:sp>
      <p:sp>
        <p:nvSpPr>
          <p:cNvPr id="4" name="Content Placeholder 2"/>
          <p:cNvSpPr txBox="1">
            <a:spLocks noGrp="1"/>
          </p:cNvSpPr>
          <p:nvPr>
            <p:ph idx="1"/>
          </p:nvPr>
        </p:nvSpPr>
        <p:spPr>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smtClean="0"/>
              <a:t>What are the units or locations needed? (</a:t>
            </a:r>
            <a:r>
              <a:rPr lang="en-US" sz="2800" dirty="0" err="1" smtClean="0"/>
              <a:t>choropleths</a:t>
            </a:r>
            <a:r>
              <a:rPr lang="en-US" sz="2800" dirty="0" smtClean="0"/>
              <a:t>, proportional or graduated symbol maps, dot maps)</a:t>
            </a:r>
          </a:p>
          <a:p>
            <a:r>
              <a:rPr lang="en-US" sz="2800" dirty="0" smtClean="0"/>
              <a:t>Is distribution or density important? </a:t>
            </a:r>
          </a:p>
          <a:p>
            <a:pPr marL="0" indent="0">
              <a:buNone/>
            </a:pPr>
            <a:r>
              <a:rPr lang="en-US" sz="2800" dirty="0"/>
              <a:t> </a:t>
            </a:r>
            <a:r>
              <a:rPr lang="en-US" sz="2800" dirty="0" smtClean="0"/>
              <a:t>   (</a:t>
            </a:r>
            <a:r>
              <a:rPr lang="en-US" sz="2800" dirty="0" err="1" smtClean="0"/>
              <a:t>isopleth</a:t>
            </a:r>
            <a:r>
              <a:rPr lang="en-US" sz="2800" dirty="0" smtClean="0"/>
              <a:t> maps, dot maps)</a:t>
            </a:r>
          </a:p>
          <a:p>
            <a:r>
              <a:rPr lang="en-US" sz="2800" dirty="0" smtClean="0"/>
              <a:t>Is movement or change important? </a:t>
            </a:r>
          </a:p>
          <a:p>
            <a:pPr marL="0" indent="0">
              <a:buNone/>
            </a:pPr>
            <a:r>
              <a:rPr lang="en-US" sz="2800" dirty="0" smtClean="0"/>
              <a:t>   (flow maps, small multiples)</a:t>
            </a:r>
          </a:p>
          <a:p>
            <a:r>
              <a:rPr lang="en-US" sz="2800" dirty="0" smtClean="0"/>
              <a:t>Would distortion help or hinder perception? (cartograms, topological maps)</a:t>
            </a:r>
          </a:p>
          <a:p>
            <a:endParaRPr lang="en-US" sz="2800" dirty="0" smtClean="0"/>
          </a:p>
        </p:txBody>
      </p:sp>
    </p:spTree>
    <p:extLst>
      <p:ext uri="{BB962C8B-B14F-4D97-AF65-F5344CB8AC3E}">
        <p14:creationId xmlns:p14="http://schemas.microsoft.com/office/powerpoint/2010/main" val="339991524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chool_logo1_rgb_xl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072" y="2724912"/>
            <a:ext cx="7229856" cy="1408176"/>
          </a:xfrm>
          <a:prstGeom prst="rect">
            <a:avLst/>
          </a:prstGeom>
        </p:spPr>
      </p:pic>
    </p:spTree>
    <p:extLst>
      <p:ext uri="{BB962C8B-B14F-4D97-AF65-F5344CB8AC3E}">
        <p14:creationId xmlns:p14="http://schemas.microsoft.com/office/powerpoint/2010/main" val="26308971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1000" y="3322637"/>
            <a:ext cx="86868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smtClean="0"/>
              <a:t>What</a:t>
            </a:r>
            <a:r>
              <a:rPr lang="en-US" sz="2800" dirty="0" smtClean="0"/>
              <a:t>: enumeration unit (e.g., state, province, etc.), aggregated quantitative data</a:t>
            </a:r>
          </a:p>
          <a:p>
            <a:pPr marL="0" indent="0">
              <a:buNone/>
            </a:pPr>
            <a:r>
              <a:rPr lang="en-US" sz="2800" b="1" dirty="0" smtClean="0"/>
              <a:t>Why</a:t>
            </a:r>
            <a:r>
              <a:rPr lang="en-US" sz="2800" dirty="0" smtClean="0"/>
              <a:t>: compare quantitative data by unit and region</a:t>
            </a:r>
          </a:p>
          <a:p>
            <a:pPr marL="0" indent="0">
              <a:buNone/>
            </a:pPr>
            <a:r>
              <a:rPr lang="en-US" sz="2800" b="1" dirty="0" smtClean="0"/>
              <a:t>How:</a:t>
            </a:r>
            <a:r>
              <a:rPr lang="en-US" sz="2800" dirty="0" smtClean="0"/>
              <a:t> saturation, brightness, hue</a:t>
            </a:r>
            <a:endParaRPr lang="en-US" sz="2800" dirty="0"/>
          </a:p>
          <a:p>
            <a:pPr marL="0" indent="0">
              <a:buNone/>
            </a:pPr>
            <a:r>
              <a:rPr lang="en-US" sz="2800" b="1" dirty="0" smtClean="0"/>
              <a:t>Challenges</a:t>
            </a:r>
            <a:r>
              <a:rPr lang="en-US" sz="2800" dirty="0" smtClean="0"/>
              <a:t>: sizing proportional to political / arbitrary boundaries, false sense of boundary change</a:t>
            </a:r>
          </a:p>
          <a:p>
            <a:pPr marL="0" indent="0">
              <a:buNone/>
            </a:pPr>
            <a:endParaRPr lang="en-US" sz="2800" dirty="0"/>
          </a:p>
        </p:txBody>
      </p:sp>
      <p:pic>
        <p:nvPicPr>
          <p:cNvPr id="4" name="Picture 3" descr="Screen Shot 2017-09-21 at 1.44.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533400"/>
            <a:ext cx="4313590" cy="2583039"/>
          </a:xfrm>
          <a:prstGeom prst="rect">
            <a:avLst/>
          </a:prstGeom>
        </p:spPr>
      </p:pic>
    </p:spTree>
    <p:extLst>
      <p:ext uri="{BB962C8B-B14F-4D97-AF65-F5344CB8AC3E}">
        <p14:creationId xmlns:p14="http://schemas.microsoft.com/office/powerpoint/2010/main" val="22181452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9-21 at 1.44.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0" y="762000"/>
            <a:ext cx="9144000" cy="5475557"/>
          </a:xfrm>
          <a:prstGeom prst="rect">
            <a:avLst/>
          </a:prstGeom>
        </p:spPr>
      </p:pic>
      <p:sp>
        <p:nvSpPr>
          <p:cNvPr id="4" name="Rectangle 3"/>
          <p:cNvSpPr/>
          <p:nvPr/>
        </p:nvSpPr>
        <p:spPr>
          <a:xfrm>
            <a:off x="3352800" y="6324600"/>
            <a:ext cx="4008391" cy="369332"/>
          </a:xfrm>
          <a:prstGeom prst="rect">
            <a:avLst/>
          </a:prstGeom>
        </p:spPr>
        <p:txBody>
          <a:bodyPr wrap="none">
            <a:spAutoFit/>
          </a:bodyPr>
          <a:lstStyle/>
          <a:p>
            <a:r>
              <a:rPr lang="en-US" dirty="0"/>
              <a:t>https://</a:t>
            </a:r>
            <a:r>
              <a:rPr lang="en-US" dirty="0" err="1"/>
              <a:t>bl.ocks.org</a:t>
            </a:r>
            <a:r>
              <a:rPr lang="en-US" dirty="0"/>
              <a:t>/</a:t>
            </a:r>
            <a:r>
              <a:rPr lang="en-US" dirty="0" err="1"/>
              <a:t>mbostock</a:t>
            </a:r>
            <a:r>
              <a:rPr lang="en-US" dirty="0"/>
              <a:t>/4060606</a:t>
            </a:r>
          </a:p>
        </p:txBody>
      </p:sp>
    </p:spTree>
    <p:extLst>
      <p:ext uri="{BB962C8B-B14F-4D97-AF65-F5344CB8AC3E}">
        <p14:creationId xmlns:p14="http://schemas.microsoft.com/office/powerpoint/2010/main" val="389189661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28070"/>
            <a:ext cx="9144000" cy="5795493"/>
          </a:xfrm>
          <a:prstGeom prst="rect">
            <a:avLst/>
          </a:prstGeom>
        </p:spPr>
      </p:pic>
      <p:sp>
        <p:nvSpPr>
          <p:cNvPr id="5" name="Rectangle 4"/>
          <p:cNvSpPr/>
          <p:nvPr/>
        </p:nvSpPr>
        <p:spPr>
          <a:xfrm>
            <a:off x="1981200" y="6400800"/>
            <a:ext cx="6878514" cy="246221"/>
          </a:xfrm>
          <a:prstGeom prst="rect">
            <a:avLst/>
          </a:prstGeom>
        </p:spPr>
        <p:txBody>
          <a:bodyPr wrap="square">
            <a:spAutoFit/>
          </a:bodyPr>
          <a:lstStyle/>
          <a:p>
            <a:r>
              <a:rPr lang="en-US" sz="1000" dirty="0" smtClean="0"/>
              <a:t>http://upload.wikimedia.org/wikipedia/commons/4/48/USA_states_population_map_2007_color.png</a:t>
            </a:r>
            <a:endParaRPr lang="en-US" sz="1000" dirty="0"/>
          </a:p>
        </p:txBody>
      </p:sp>
    </p:spTree>
    <p:extLst>
      <p:ext uri="{BB962C8B-B14F-4D97-AF65-F5344CB8AC3E}">
        <p14:creationId xmlns:p14="http://schemas.microsoft.com/office/powerpoint/2010/main" val="2965966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568741"/>
            <a:ext cx="9144000" cy="5968300"/>
          </a:xfrm>
          <a:prstGeom prst="rect">
            <a:avLst/>
          </a:prstGeom>
        </p:spPr>
      </p:pic>
      <p:sp>
        <p:nvSpPr>
          <p:cNvPr id="4" name="Rectangle 3"/>
          <p:cNvSpPr/>
          <p:nvPr/>
        </p:nvSpPr>
        <p:spPr>
          <a:xfrm>
            <a:off x="1830406" y="6553200"/>
            <a:ext cx="7084994" cy="276999"/>
          </a:xfrm>
          <a:prstGeom prst="rect">
            <a:avLst/>
          </a:prstGeom>
        </p:spPr>
        <p:txBody>
          <a:bodyPr wrap="square">
            <a:spAutoFit/>
          </a:bodyPr>
          <a:lstStyle/>
          <a:p>
            <a:r>
              <a:rPr lang="en-US" sz="1200" dirty="0" smtClean="0">
                <a:solidFill>
                  <a:srgbClr val="000000"/>
                </a:solidFill>
              </a:rPr>
              <a:t>http://www.learnnc.org/lp/media/uploads/2010/02/usa-2000-population-density.gif</a:t>
            </a:r>
            <a:endParaRPr lang="en-US" sz="1200" dirty="0">
              <a:solidFill>
                <a:srgbClr val="000000"/>
              </a:solidFill>
            </a:endParaRPr>
          </a:p>
        </p:txBody>
      </p:sp>
    </p:spTree>
    <p:extLst>
      <p:ext uri="{BB962C8B-B14F-4D97-AF65-F5344CB8AC3E}">
        <p14:creationId xmlns:p14="http://schemas.microsoft.com/office/powerpoint/2010/main" val="34260764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89560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Dot Maps</a:t>
            </a:r>
            <a:endParaRPr lang="en-US" dirty="0"/>
          </a:p>
        </p:txBody>
      </p:sp>
    </p:spTree>
    <p:extLst>
      <p:ext uri="{BB962C8B-B14F-4D97-AF65-F5344CB8AC3E}">
        <p14:creationId xmlns:p14="http://schemas.microsoft.com/office/powerpoint/2010/main" val="28450523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81000" y="3856037"/>
            <a:ext cx="8686800" cy="45259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800" b="1" dirty="0" smtClean="0"/>
              <a:t>What: </a:t>
            </a:r>
            <a:r>
              <a:rPr lang="en-US" sz="2800" dirty="0" smtClean="0"/>
              <a:t>quantitative data, specific location</a:t>
            </a:r>
            <a:endParaRPr lang="en-US" sz="2800" b="1" dirty="0" smtClean="0"/>
          </a:p>
          <a:p>
            <a:pPr marL="0" indent="0">
              <a:buNone/>
            </a:pPr>
            <a:r>
              <a:rPr lang="en-US" sz="2800" b="1" dirty="0" smtClean="0"/>
              <a:t>Why</a:t>
            </a:r>
            <a:r>
              <a:rPr lang="en-US" sz="2800" dirty="0" smtClean="0"/>
              <a:t>:  show precise location, compare density 	</a:t>
            </a:r>
          </a:p>
          <a:p>
            <a:pPr marL="0" indent="0">
              <a:buNone/>
            </a:pPr>
            <a:r>
              <a:rPr lang="en-US" sz="2800" b="1" dirty="0" smtClean="0"/>
              <a:t>How:</a:t>
            </a:r>
            <a:r>
              <a:rPr lang="en-US" sz="2800" dirty="0" smtClean="0"/>
              <a:t> points</a:t>
            </a:r>
          </a:p>
          <a:p>
            <a:pPr marL="0" indent="0">
              <a:buNone/>
            </a:pPr>
            <a:r>
              <a:rPr lang="en-US" sz="2800" b="1" dirty="0" smtClean="0"/>
              <a:t>Challenges</a:t>
            </a:r>
            <a:r>
              <a:rPr lang="en-US" sz="2800" dirty="0" smtClean="0"/>
              <a:t>: exactness matters, needs an equal-area map projection, too much overlap</a:t>
            </a:r>
          </a:p>
          <a:p>
            <a:pPr marL="0" indent="0">
              <a:buNone/>
            </a:pPr>
            <a:endParaRPr lang="en-US" sz="2800" dirty="0"/>
          </a:p>
        </p:txBody>
      </p:sp>
      <p:pic>
        <p:nvPicPr>
          <p:cNvPr id="3" name="Picture 2" descr="Screen Shot 2017-09-27 at 2.0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533400"/>
            <a:ext cx="3086427" cy="2895600"/>
          </a:xfrm>
          <a:prstGeom prst="rect">
            <a:avLst/>
          </a:prstGeom>
          <a:ln>
            <a:solidFill>
              <a:schemeClr val="tx1">
                <a:lumMod val="75000"/>
                <a:lumOff val="25000"/>
              </a:schemeClr>
            </a:solidFill>
          </a:ln>
        </p:spPr>
      </p:pic>
    </p:spTree>
    <p:extLst>
      <p:ext uri="{BB962C8B-B14F-4D97-AF65-F5344CB8AC3E}">
        <p14:creationId xmlns:p14="http://schemas.microsoft.com/office/powerpoint/2010/main" val="182974858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16764</TotalTime>
  <Words>1084</Words>
  <Application>Microsoft Macintosh PowerPoint</Application>
  <PresentationFormat>On-screen Show (4:3)</PresentationFormat>
  <Paragraphs>120</Paragraphs>
  <Slides>33</Slides>
  <Notes>33</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Office Theme</vt:lpstr>
      <vt:lpstr>Custom Design</vt:lpstr>
      <vt:lpstr>Geospatial Chart Types</vt:lpstr>
      <vt:lpstr>Encoding Geospatial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Considerations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Administrator</dc:creator>
  <cp:lastModifiedBy>Daniel</cp:lastModifiedBy>
  <cp:revision>224</cp:revision>
  <dcterms:created xsi:type="dcterms:W3CDTF">2016-03-21T14:12:59Z</dcterms:created>
  <dcterms:modified xsi:type="dcterms:W3CDTF">2017-10-03T12:30:46Z</dcterms:modified>
</cp:coreProperties>
</file>